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08" r:id="rId2"/>
    <p:sldId id="486" r:id="rId3"/>
    <p:sldId id="488" r:id="rId4"/>
    <p:sldId id="487" r:id="rId5"/>
    <p:sldId id="489" r:id="rId6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TIERREZ ROMERO MARCO ANTONIO" initials="GRMA" lastIdx="5" clrIdx="0">
    <p:extLst>
      <p:ext uri="{19B8F6BF-5375-455C-9EA6-DF929625EA0E}">
        <p15:presenceInfo xmlns:p15="http://schemas.microsoft.com/office/powerpoint/2012/main" userId="S-1-5-21-1606980848-1500820517-1801674531-84088" providerId="AD"/>
      </p:ext>
    </p:extLst>
  </p:cmAuthor>
  <p:cmAuthor id="2" name="RUBIO SOTO GLORIA MARTHA" initials="RSGM" lastIdx="7" clrIdx="1">
    <p:extLst>
      <p:ext uri="{19B8F6BF-5375-455C-9EA6-DF929625EA0E}">
        <p15:presenceInfo xmlns:p15="http://schemas.microsoft.com/office/powerpoint/2012/main" userId="S-1-5-21-1606980848-1500820517-1801674531-13863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6E6"/>
    <a:srgbClr val="7E0000"/>
    <a:srgbClr val="8E0000"/>
    <a:srgbClr val="D2DEEF"/>
    <a:srgbClr val="009EE0"/>
    <a:srgbClr val="7A0000"/>
    <a:srgbClr val="FF9F9F"/>
    <a:srgbClr val="FFCC00"/>
    <a:srgbClr val="CCFF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6" autoAdjust="0"/>
    <p:restoredTop sz="94374" autoAdjust="0"/>
  </p:normalViewPr>
  <p:slideViewPr>
    <p:cSldViewPr snapToGrid="0">
      <p:cViewPr>
        <p:scale>
          <a:sx n="72" d="100"/>
          <a:sy n="72" d="100"/>
        </p:scale>
        <p:origin x="1508" y="9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B105-0C39-4691-A17C-6BF844C77122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91EFF-FA90-47DD-8861-6A1B475E37E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608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23F7C-C6D9-43A9-93A2-7740FAD630C2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0C9A7-1CB4-47DE-959A-4070DC0C56B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330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121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45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770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bg>
      <p:bgPr>
        <a:solidFill>
          <a:srgbClr val="083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6430318" y="2707493"/>
            <a:ext cx="4921189" cy="114300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8850" b="1" i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/>
              <a:t>Título</a:t>
            </a:r>
            <a:endParaRPr dirty="0"/>
          </a:p>
        </p:txBody>
      </p:sp>
      <p:sp>
        <p:nvSpPr>
          <p:cNvPr id="8" name="Rectangle"/>
          <p:cNvSpPr/>
          <p:nvPr userDrawn="1"/>
        </p:nvSpPr>
        <p:spPr>
          <a:xfrm>
            <a:off x="6092825" y="3011570"/>
            <a:ext cx="37439" cy="8348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22058590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9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452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953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58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818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33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33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57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059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ítulo"/>
          <p:cNvSpPr txBox="1">
            <a:spLocks noGrp="1"/>
          </p:cNvSpPr>
          <p:nvPr>
            <p:ph type="title"/>
          </p:nvPr>
        </p:nvSpPr>
        <p:spPr>
          <a:xfrm>
            <a:off x="6709051" y="3215949"/>
            <a:ext cx="5482949" cy="1143001"/>
          </a:xfrm>
          <a:prstGeom prst="rect">
            <a:avLst/>
          </a:prstGeom>
        </p:spPr>
        <p:txBody>
          <a:bodyPr/>
          <a:lstStyle/>
          <a:p>
            <a:r>
              <a:rPr lang="es-MX" sz="5400" b="0" dirty="0">
                <a:latin typeface="+mj-lt"/>
              </a:rPr>
              <a:t>Grupos de trabajo: vigentes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716" y="410738"/>
            <a:ext cx="4616246" cy="155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9886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285347" y="-76129"/>
            <a:ext cx="5628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Grupo de trabajo de procesos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6" y="6371434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6982893-3428-4248-A826-0DDD0C48B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390246"/>
              </p:ext>
            </p:extLst>
          </p:nvPr>
        </p:nvGraphicFramePr>
        <p:xfrm>
          <a:off x="1455143" y="913040"/>
          <a:ext cx="8917919" cy="145891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2119185">
                  <a:extLst>
                    <a:ext uri="{9D8B030D-6E8A-4147-A177-3AD203B41FA5}">
                      <a16:colId xmlns:a16="http://schemas.microsoft.com/office/drawing/2014/main" val="172313025"/>
                    </a:ext>
                  </a:extLst>
                </a:gridCol>
                <a:gridCol w="6798734">
                  <a:extLst>
                    <a:ext uri="{9D8B030D-6E8A-4147-A177-3AD203B41FA5}">
                      <a16:colId xmlns:a16="http://schemas.microsoft.com/office/drawing/2014/main" val="880898589"/>
                    </a:ext>
                  </a:extLst>
                </a:gridCol>
              </a:tblGrid>
              <a:tr h="4240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s-MX" sz="1600" b="0" kern="1200" dirty="0">
                          <a:solidFill>
                            <a:schemeClr val="tx2"/>
                          </a:solidFill>
                          <a:effectLst/>
                        </a:rPr>
                        <a:t>Principios de calidad:</a:t>
                      </a:r>
                      <a:endParaRPr lang="en-US" sz="16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</a:pPr>
                      <a:r>
                        <a:rPr lang="es-MX" sz="1600" b="0" kern="1200" dirty="0">
                          <a:solidFill>
                            <a:schemeClr val="tx2"/>
                          </a:solidFill>
                          <a:effectLst/>
                        </a:rPr>
                        <a:t>Implementación adecuada</a:t>
                      </a:r>
                      <a:endParaRPr lang="en-US" sz="16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83352"/>
                  </a:ext>
                </a:extLst>
              </a:tr>
              <a:tr h="4240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s-MX" sz="1600" b="0" kern="1200" dirty="0">
                          <a:solidFill>
                            <a:schemeClr val="tx2"/>
                          </a:solidFill>
                          <a:effectLst/>
                        </a:rPr>
                        <a:t>Actividad estratégica:</a:t>
                      </a:r>
                      <a:endParaRPr lang="en-US" sz="16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</a:pPr>
                      <a:r>
                        <a:rPr lang="es-MX" sz="1600" b="0" kern="1200" dirty="0">
                          <a:solidFill>
                            <a:schemeClr val="tx2"/>
                          </a:solidFill>
                          <a:effectLst/>
                        </a:rPr>
                        <a:t>Establecer controles de calidad en procesos estandarizados y documentados</a:t>
                      </a:r>
                      <a:endParaRPr lang="en-US" sz="16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257511"/>
                  </a:ext>
                </a:extLst>
              </a:tr>
              <a:tr h="61087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s-MX" sz="1600" b="0" kern="1200" dirty="0">
                          <a:solidFill>
                            <a:schemeClr val="tx2"/>
                          </a:solidFill>
                          <a:effectLst/>
                        </a:rPr>
                        <a:t>Alcance del grupo:</a:t>
                      </a:r>
                      <a:endParaRPr lang="en-US" sz="16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</a:pPr>
                      <a:r>
                        <a:rPr lang="es-MX" sz="1600" b="0" kern="1200" dirty="0">
                          <a:solidFill>
                            <a:schemeClr val="tx2"/>
                          </a:solidFill>
                          <a:effectLst/>
                        </a:rPr>
                        <a:t>Adaptación del Modelo del Proceso Estadístico y Geográfico (MPEG), propuesta de normatividad y seguimiento a la implementación.</a:t>
                      </a:r>
                      <a:endParaRPr lang="en-US" sz="16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667993"/>
                  </a:ext>
                </a:extLst>
              </a:tr>
            </a:tbl>
          </a:graphicData>
        </a:graphic>
      </p:graphicFrame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B7B6B12A-889E-4D06-86A8-347203B33C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847727"/>
              </p:ext>
            </p:extLst>
          </p:nvPr>
        </p:nvGraphicFramePr>
        <p:xfrm>
          <a:off x="404014" y="3554944"/>
          <a:ext cx="5604933" cy="20624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51933">
                  <a:extLst>
                    <a:ext uri="{9D8B030D-6E8A-4147-A177-3AD203B41FA5}">
                      <a16:colId xmlns:a16="http://schemas.microsoft.com/office/drawing/2014/main" val="2500286585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5549525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600" b="0" dirty="0">
                          <a:solidFill>
                            <a:schemeClr val="bg1"/>
                          </a:solidFill>
                        </a:rPr>
                        <a:t>Líder: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600" b="0" dirty="0">
                          <a:solidFill>
                            <a:schemeClr val="bg1"/>
                          </a:solidFill>
                        </a:rPr>
                        <a:t>Coordinación de Asesores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572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0" dirty="0"/>
                        <a:t>2016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dirty="0"/>
                        <a:t>Traducción del GSBPM para UNECE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90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0" dirty="0"/>
                        <a:t>2017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dirty="0"/>
                        <a:t>Elaboración y revisión de la Norma MPEG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997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0" dirty="0"/>
                        <a:t>2018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dirty="0"/>
                        <a:t>Aprobación de la Norma por la Junta de Gobierno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460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0" dirty="0"/>
                        <a:t>2019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dirty="0"/>
                        <a:t>Validación de capacitaciones, respuesta de dudas y elaboración del documento de Preguntas Frecuentes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014327"/>
                  </a:ext>
                </a:extLst>
              </a:tr>
            </a:tbl>
          </a:graphicData>
        </a:graphic>
      </p:graphicFrame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26CA787D-F97F-43A2-8427-EC7D7C6CF0E8}"/>
              </a:ext>
            </a:extLst>
          </p:cNvPr>
          <p:cNvSpPr/>
          <p:nvPr/>
        </p:nvSpPr>
        <p:spPr>
          <a:xfrm>
            <a:off x="6265333" y="4379319"/>
            <a:ext cx="846667" cy="512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a 7">
            <a:extLst>
              <a:ext uri="{FF2B5EF4-FFF2-40B4-BE49-F238E27FC236}">
                <a16:creationId xmlns:a16="http://schemas.microsoft.com/office/drawing/2014/main" id="{C864DD8C-9C80-448B-A287-AE1B44476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408128"/>
              </p:ext>
            </p:extLst>
          </p:nvPr>
        </p:nvGraphicFramePr>
        <p:xfrm>
          <a:off x="7300653" y="3114664"/>
          <a:ext cx="4518814" cy="2900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51933">
                  <a:extLst>
                    <a:ext uri="{9D8B030D-6E8A-4147-A177-3AD203B41FA5}">
                      <a16:colId xmlns:a16="http://schemas.microsoft.com/office/drawing/2014/main" val="2500286585"/>
                    </a:ext>
                  </a:extLst>
                </a:gridCol>
                <a:gridCol w="3866881">
                  <a:extLst>
                    <a:ext uri="{9D8B030D-6E8A-4147-A177-3AD203B41FA5}">
                      <a16:colId xmlns:a16="http://schemas.microsoft.com/office/drawing/2014/main" val="5549525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600" b="0" dirty="0">
                          <a:solidFill>
                            <a:schemeClr val="bg1"/>
                          </a:solidFill>
                        </a:rPr>
                        <a:t>Líder: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600" b="0" dirty="0">
                          <a:solidFill>
                            <a:schemeClr val="bg1"/>
                          </a:solidFill>
                        </a:rPr>
                        <a:t>DGA de Integración de Información (DGIAI)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572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0" dirty="0"/>
                        <a:t>2020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 u="none" strike="noStrike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400" u="none" strike="noStrike" noProof="0" dirty="0">
                          <a:effectLst/>
                        </a:rPr>
                        <a:t>CAC-006/04/2018:</a:t>
                      </a:r>
                      <a:r>
                        <a:rPr lang="es-MX" sz="1600" u="none" strike="noStrike" noProof="0" dirty="0">
                          <a:effectLst/>
                        </a:rPr>
                        <a:t> Revisión de la herramienta de autoevaluación de encuestas del DESAP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600" u="none" strike="noStrike" noProof="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400" u="none" strike="noStrike" noProof="0" dirty="0">
                          <a:effectLst/>
                        </a:rPr>
                        <a:t>CAC-010/05/2019: </a:t>
                      </a:r>
                      <a:r>
                        <a:rPr lang="es-MX" sz="1600" u="none" strike="noStrike" noProof="0" dirty="0">
                          <a:effectLst/>
                        </a:rPr>
                        <a:t>Revisión del modelo de Coordinación Operativa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Continuidad</a:t>
                      </a:r>
                      <a:r>
                        <a:rPr lang="es-MX" sz="16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la institucionalización del MPEG</a:t>
                      </a:r>
                      <a:endParaRPr lang="es-MX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904734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15653E0F-8730-44CA-9257-B19D68F8C7B4}"/>
              </a:ext>
            </a:extLst>
          </p:cNvPr>
          <p:cNvSpPr txBox="1"/>
          <p:nvPr/>
        </p:nvSpPr>
        <p:spPr>
          <a:xfrm>
            <a:off x="7473026" y="2691968"/>
            <a:ext cx="417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accent1"/>
                </a:solidFill>
              </a:rPr>
              <a:t>PROPUESTA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54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285347" y="-76129"/>
            <a:ext cx="637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Grupo de trabajo de indicadores de precisión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6" y="6371434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upo 35">
            <a:extLst>
              <a:ext uri="{FF2B5EF4-FFF2-40B4-BE49-F238E27FC236}">
                <a16:creationId xmlns:a16="http://schemas.microsoft.com/office/drawing/2014/main" id="{1DA12538-4D2F-4E05-B0A2-2E9703EEBDA8}"/>
              </a:ext>
            </a:extLst>
          </p:cNvPr>
          <p:cNvGrpSpPr/>
          <p:nvPr/>
        </p:nvGrpSpPr>
        <p:grpSpPr>
          <a:xfrm>
            <a:off x="567542" y="654905"/>
            <a:ext cx="10486691" cy="5470205"/>
            <a:chOff x="399418" y="519979"/>
            <a:chExt cx="10486691" cy="5470205"/>
          </a:xfrm>
        </p:grpSpPr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35797F4-D365-4158-B484-E51F1958D75F}"/>
                </a:ext>
              </a:extLst>
            </p:cNvPr>
            <p:cNvGrpSpPr/>
            <p:nvPr/>
          </p:nvGrpSpPr>
          <p:grpSpPr>
            <a:xfrm>
              <a:off x="5367929" y="2669525"/>
              <a:ext cx="3020163" cy="2177143"/>
              <a:chOff x="4962694" y="1930400"/>
              <a:chExt cx="3020163" cy="2177143"/>
            </a:xfrm>
          </p:grpSpPr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F6A378F2-F824-435A-969E-25933FB7BCE2}"/>
                  </a:ext>
                </a:extLst>
              </p:cNvPr>
              <p:cNvSpPr/>
              <p:nvPr/>
            </p:nvSpPr>
            <p:spPr>
              <a:xfrm>
                <a:off x="4977605" y="1930400"/>
                <a:ext cx="2976224" cy="2177143"/>
              </a:xfrm>
              <a:prstGeom prst="rect">
                <a:avLst/>
              </a:prstGeom>
              <a:solidFill>
                <a:srgbClr val="A7E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Century Gothic" panose="020B0502020202020204" pitchFamily="34" charset="0"/>
                </a:endParaRPr>
              </a:p>
            </p:txBody>
          </p:sp>
          <p:cxnSp>
            <p:nvCxnSpPr>
              <p:cNvPr id="53" name="Conector recto 52">
                <a:extLst>
                  <a:ext uri="{FF2B5EF4-FFF2-40B4-BE49-F238E27FC236}">
                    <a16:creationId xmlns:a16="http://schemas.microsoft.com/office/drawing/2014/main" id="{BB081A7E-F00E-4B7A-90B0-D928B5536FAB}"/>
                  </a:ext>
                </a:extLst>
              </p:cNvPr>
              <p:cNvCxnSpPr/>
              <p:nvPr/>
            </p:nvCxnSpPr>
            <p:spPr>
              <a:xfrm>
                <a:off x="6465717" y="1930400"/>
                <a:ext cx="0" cy="2177143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53">
                <a:extLst>
                  <a:ext uri="{FF2B5EF4-FFF2-40B4-BE49-F238E27FC236}">
                    <a16:creationId xmlns:a16="http://schemas.microsoft.com/office/drawing/2014/main" id="{47603D5C-234A-46A5-B79C-4095B598F3BD}"/>
                  </a:ext>
                </a:extLst>
              </p:cNvPr>
              <p:cNvCxnSpPr>
                <a:stCxn id="52" idx="1"/>
                <a:endCxn id="52" idx="3"/>
              </p:cNvCxnSpPr>
              <p:nvPr/>
            </p:nvCxnSpPr>
            <p:spPr>
              <a:xfrm>
                <a:off x="4977605" y="3018972"/>
                <a:ext cx="2976224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Rectángulo 55">
                <a:extLst>
                  <a:ext uri="{FF2B5EF4-FFF2-40B4-BE49-F238E27FC236}">
                    <a16:creationId xmlns:a16="http://schemas.microsoft.com/office/drawing/2014/main" id="{987C774F-D9C9-4EA6-AB39-018A626E88C1}"/>
                  </a:ext>
                </a:extLst>
              </p:cNvPr>
              <p:cNvSpPr/>
              <p:nvPr/>
            </p:nvSpPr>
            <p:spPr>
              <a:xfrm>
                <a:off x="4962694" y="2035424"/>
                <a:ext cx="150302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MX" sz="1400" dirty="0">
                    <a:latin typeface="Century Gothic" panose="020B0502020202020204" pitchFamily="34" charset="0"/>
                  </a:rPr>
                  <a:t>Encuestas probabilísticas </a:t>
                </a:r>
                <a:endParaRPr lang="en-US" sz="14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Rectángulo 56">
                <a:extLst>
                  <a:ext uri="{FF2B5EF4-FFF2-40B4-BE49-F238E27FC236}">
                    <a16:creationId xmlns:a16="http://schemas.microsoft.com/office/drawing/2014/main" id="{B126AF6E-9B4D-4B1C-B39A-74C3D9977F15}"/>
                  </a:ext>
                </a:extLst>
              </p:cNvPr>
              <p:cNvSpPr/>
              <p:nvPr/>
            </p:nvSpPr>
            <p:spPr>
              <a:xfrm>
                <a:off x="5877889" y="2663668"/>
                <a:ext cx="1175657" cy="7106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400" dirty="0">
                    <a:solidFill>
                      <a:srgbClr val="00669E"/>
                    </a:solidFill>
                    <a:latin typeface="Century Gothic" panose="020B0502020202020204" pitchFamily="34" charset="0"/>
                  </a:rPr>
                  <a:t>Tipo de programa</a:t>
                </a:r>
                <a:endParaRPr lang="en-US" sz="1400" dirty="0">
                  <a:solidFill>
                    <a:srgbClr val="00669E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8" name="Rectángulo 57">
                <a:extLst>
                  <a:ext uri="{FF2B5EF4-FFF2-40B4-BE49-F238E27FC236}">
                    <a16:creationId xmlns:a16="http://schemas.microsoft.com/office/drawing/2014/main" id="{0B31BFAD-BEE2-4E0E-A9BA-C6347B775144}"/>
                  </a:ext>
                </a:extLst>
              </p:cNvPr>
              <p:cNvSpPr/>
              <p:nvPr/>
            </p:nvSpPr>
            <p:spPr>
              <a:xfrm>
                <a:off x="6465717" y="2025397"/>
                <a:ext cx="150302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MX" sz="1400" dirty="0">
                    <a:latin typeface="Century Gothic" panose="020B0502020202020204" pitchFamily="34" charset="0"/>
                  </a:rPr>
                  <a:t>Encuestas no probabilísticas </a:t>
                </a:r>
                <a:endParaRPr lang="en-US" sz="14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9" name="Rectángulo 58">
                <a:extLst>
                  <a:ext uri="{FF2B5EF4-FFF2-40B4-BE49-F238E27FC236}">
                    <a16:creationId xmlns:a16="http://schemas.microsoft.com/office/drawing/2014/main" id="{D0420486-DE3A-41C7-9AAF-924D6EC9CB72}"/>
                  </a:ext>
                </a:extLst>
              </p:cNvPr>
              <p:cNvSpPr/>
              <p:nvPr/>
            </p:nvSpPr>
            <p:spPr>
              <a:xfrm>
                <a:off x="4991722" y="3467180"/>
                <a:ext cx="150302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MX" sz="1400" dirty="0">
                    <a:latin typeface="Century Gothic" panose="020B0502020202020204" pitchFamily="34" charset="0"/>
                  </a:rPr>
                  <a:t>Registros Administrativos</a:t>
                </a:r>
                <a:endParaRPr lang="en-US" sz="14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0" name="Rectángulo 59">
                <a:extLst>
                  <a:ext uri="{FF2B5EF4-FFF2-40B4-BE49-F238E27FC236}">
                    <a16:creationId xmlns:a16="http://schemas.microsoft.com/office/drawing/2014/main" id="{3F081E99-E7F6-4A63-87AA-4179BC296B2E}"/>
                  </a:ext>
                </a:extLst>
              </p:cNvPr>
              <p:cNvSpPr/>
              <p:nvPr/>
            </p:nvSpPr>
            <p:spPr>
              <a:xfrm>
                <a:off x="6479834" y="3467180"/>
                <a:ext cx="150302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MX" sz="1400" dirty="0">
                    <a:latin typeface="Century Gothic" panose="020B0502020202020204" pitchFamily="34" charset="0"/>
                  </a:rPr>
                  <a:t>Información geoespacial</a:t>
                </a:r>
                <a:endParaRPr lang="en-US" sz="1400" dirty="0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39E1DE70-0383-44DE-B850-8AB68FF01310}"/>
                </a:ext>
              </a:extLst>
            </p:cNvPr>
            <p:cNvSpPr/>
            <p:nvPr/>
          </p:nvSpPr>
          <p:spPr>
            <a:xfrm>
              <a:off x="4230215" y="519979"/>
              <a:ext cx="5256362" cy="1615827"/>
            </a:xfrm>
            <a:prstGeom prst="rect">
              <a:avLst/>
            </a:prstGeom>
            <a:solidFill>
              <a:srgbClr val="A7E0FF"/>
            </a:solidFill>
          </p:spPr>
          <p:txBody>
            <a:bodyPr wrap="square">
              <a:spAutoFit/>
            </a:bodyPr>
            <a:lstStyle/>
            <a:p>
              <a:pPr marL="174625" indent="-174625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s-MX" sz="1400" dirty="0">
                  <a:latin typeface="Century Gothic" panose="020B0502020202020204" pitchFamily="34" charset="0"/>
                </a:rPr>
                <a:t>Tasa de no respuesta antes de imputación a nivel unidad de observación</a:t>
              </a:r>
            </a:p>
            <a:p>
              <a:pPr marL="174625" indent="-174625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s-MX" sz="1400" dirty="0">
                  <a:latin typeface="Century Gothic" panose="020B0502020202020204" pitchFamily="34" charset="0"/>
                </a:rPr>
                <a:t>Tasa de no respuesta después de imputación a nivel unidad de observación</a:t>
              </a:r>
            </a:p>
            <a:p>
              <a:pPr marL="174625" indent="-174625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s-MX" sz="1400" dirty="0">
                  <a:latin typeface="Century Gothic" panose="020B0502020202020204" pitchFamily="34" charset="0"/>
                </a:rPr>
                <a:t>Tasa de imputación a nivel unidad de observación</a:t>
              </a:r>
            </a:p>
            <a:p>
              <a:pPr marL="174625" indent="-174625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s-MX" sz="1400" dirty="0">
                  <a:latin typeface="Century Gothic" panose="020B0502020202020204" pitchFamily="34" charset="0"/>
                </a:rPr>
                <a:t>Tasa de </a:t>
              </a:r>
              <a:r>
                <a:rPr lang="es-MX" sz="1400" dirty="0" err="1">
                  <a:latin typeface="Century Gothic" panose="020B0502020202020204" pitchFamily="34" charset="0"/>
                </a:rPr>
                <a:t>sobrecobertura</a:t>
              </a:r>
              <a:r>
                <a:rPr lang="es-MX" sz="1400" dirty="0">
                  <a:latin typeface="Century Gothic" panose="020B0502020202020204" pitchFamily="34" charset="0"/>
                </a:rPr>
                <a:t> a nivel unidad de observación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B9721B02-1CB7-4CEE-BEA8-B2CFF7373894}"/>
                </a:ext>
              </a:extLst>
            </p:cNvPr>
            <p:cNvSpPr/>
            <p:nvPr/>
          </p:nvSpPr>
          <p:spPr>
            <a:xfrm>
              <a:off x="1022209" y="2470154"/>
              <a:ext cx="3639711" cy="1668137"/>
            </a:xfrm>
            <a:prstGeom prst="rect">
              <a:avLst/>
            </a:prstGeom>
            <a:solidFill>
              <a:srgbClr val="A7E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4625" indent="-174625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s-MX" sz="14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Coeficiente de variación</a:t>
              </a:r>
            </a:p>
            <a:p>
              <a:pPr marL="174625" indent="-174625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s-MX" sz="14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Error estándar</a:t>
              </a:r>
            </a:p>
            <a:p>
              <a:pPr marL="174625" indent="-174625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s-MX" sz="14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Intervalo de confianza</a:t>
              </a:r>
            </a:p>
            <a:p>
              <a:pPr marL="174625" indent="-174625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s-MX" sz="14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Tasa de cumplimiento de la muestra mínima antes de imputación a nivel unidad de observación</a:t>
              </a:r>
            </a:p>
          </p:txBody>
        </p:sp>
        <p:sp>
          <p:nvSpPr>
            <p:cNvPr id="40" name="Trapecio 39">
              <a:extLst>
                <a:ext uri="{FF2B5EF4-FFF2-40B4-BE49-F238E27FC236}">
                  <a16:creationId xmlns:a16="http://schemas.microsoft.com/office/drawing/2014/main" id="{01B188BF-443E-42A0-BA33-60EC271DE509}"/>
                </a:ext>
              </a:extLst>
            </p:cNvPr>
            <p:cNvSpPr/>
            <p:nvPr/>
          </p:nvSpPr>
          <p:spPr>
            <a:xfrm rot="10800000">
              <a:off x="4230215" y="2130795"/>
              <a:ext cx="5256363" cy="538730"/>
            </a:xfrm>
            <a:prstGeom prst="trapezoid">
              <a:avLst>
                <a:gd name="adj" fmla="val 21869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apecio 40">
              <a:extLst>
                <a:ext uri="{FF2B5EF4-FFF2-40B4-BE49-F238E27FC236}">
                  <a16:creationId xmlns:a16="http://schemas.microsoft.com/office/drawing/2014/main" id="{437096D1-2CF7-41CA-9421-8F911D31B301}"/>
                </a:ext>
              </a:extLst>
            </p:cNvPr>
            <p:cNvSpPr/>
            <p:nvPr/>
          </p:nvSpPr>
          <p:spPr>
            <a:xfrm rot="5400000">
              <a:off x="4168299" y="2939235"/>
              <a:ext cx="1683224" cy="745063"/>
            </a:xfrm>
            <a:prstGeom prst="trapezoid">
              <a:avLst>
                <a:gd name="adj" fmla="val 589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cio 41">
              <a:extLst>
                <a:ext uri="{FF2B5EF4-FFF2-40B4-BE49-F238E27FC236}">
                  <a16:creationId xmlns:a16="http://schemas.microsoft.com/office/drawing/2014/main" id="{0D1B2960-CC58-480B-823D-6CE88EC2FF73}"/>
                </a:ext>
              </a:extLst>
            </p:cNvPr>
            <p:cNvSpPr/>
            <p:nvPr/>
          </p:nvSpPr>
          <p:spPr>
            <a:xfrm rot="16200000">
              <a:off x="7921200" y="3081645"/>
              <a:ext cx="1514832" cy="627488"/>
            </a:xfrm>
            <a:prstGeom prst="trapezoid">
              <a:avLst>
                <a:gd name="adj" fmla="val 695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646749CC-4A5C-4391-AD4F-6A81D1FBA918}"/>
                </a:ext>
              </a:extLst>
            </p:cNvPr>
            <p:cNvSpPr/>
            <p:nvPr/>
          </p:nvSpPr>
          <p:spPr>
            <a:xfrm>
              <a:off x="8993216" y="2657586"/>
              <a:ext cx="1492046" cy="1495219"/>
            </a:xfrm>
            <a:prstGeom prst="rect">
              <a:avLst/>
            </a:prstGeom>
            <a:solidFill>
              <a:srgbClr val="A7E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4625" indent="-174625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s-MX" sz="14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Cobertura de la variable de diseño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F19C88B0-D6B7-4C3A-A08C-65C5451C8C97}"/>
                </a:ext>
              </a:extLst>
            </p:cNvPr>
            <p:cNvSpPr/>
            <p:nvPr/>
          </p:nvSpPr>
          <p:spPr>
            <a:xfrm>
              <a:off x="2496852" y="5085909"/>
              <a:ext cx="3875315" cy="892552"/>
            </a:xfrm>
            <a:prstGeom prst="rect">
              <a:avLst/>
            </a:prstGeom>
            <a:solidFill>
              <a:srgbClr val="A7E0FF"/>
            </a:solidFill>
          </p:spPr>
          <p:txBody>
            <a:bodyPr wrap="square">
              <a:spAutoFit/>
            </a:bodyPr>
            <a:lstStyle/>
            <a:p>
              <a:pPr marL="174625" indent="-174625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s-MX" sz="1400" dirty="0">
                  <a:latin typeface="Century Gothic" panose="020B0502020202020204" pitchFamily="34" charset="0"/>
                </a:rPr>
                <a:t>Tasa de </a:t>
              </a:r>
              <a:r>
                <a:rPr lang="es-MX" sz="1400" dirty="0" err="1">
                  <a:latin typeface="Century Gothic" panose="020B0502020202020204" pitchFamily="34" charset="0"/>
                </a:rPr>
                <a:t>sobrecobertura</a:t>
              </a:r>
              <a:r>
                <a:rPr lang="es-MX" sz="1400" dirty="0">
                  <a:latin typeface="Century Gothic" panose="020B0502020202020204" pitchFamily="34" charset="0"/>
                </a:rPr>
                <a:t> a nivel unidad</a:t>
              </a:r>
            </a:p>
            <a:p>
              <a:pPr marL="174625" indent="-174625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s-MX" sz="1400" dirty="0">
                  <a:latin typeface="Century Gothic" panose="020B0502020202020204" pitchFamily="34" charset="0"/>
                </a:rPr>
                <a:t>Tasa de no respuesta a nivel unidad </a:t>
              </a:r>
            </a:p>
            <a:p>
              <a:pPr marL="174625" indent="-174625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s-MX" sz="1400" dirty="0">
                  <a:latin typeface="Century Gothic" panose="020B0502020202020204" pitchFamily="34" charset="0"/>
                </a:rPr>
                <a:t>Tasa de no respuesta a nivel variable</a:t>
              </a:r>
            </a:p>
          </p:txBody>
        </p:sp>
        <p:sp>
          <p:nvSpPr>
            <p:cNvPr id="45" name="CuadroTexto 44">
              <a:extLst>
                <a:ext uri="{FF2B5EF4-FFF2-40B4-BE49-F238E27FC236}">
                  <a16:creationId xmlns:a16="http://schemas.microsoft.com/office/drawing/2014/main" id="{1C5D311D-A22B-429D-8B28-2202218316DC}"/>
                </a:ext>
              </a:extLst>
            </p:cNvPr>
            <p:cNvSpPr txBox="1"/>
            <p:nvPr/>
          </p:nvSpPr>
          <p:spPr>
            <a:xfrm>
              <a:off x="6372167" y="2235049"/>
              <a:ext cx="9724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(ambas)</a:t>
              </a:r>
              <a:endParaRPr lang="en-US" sz="14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6" name="Paralelogramo 45">
              <a:extLst>
                <a:ext uri="{FF2B5EF4-FFF2-40B4-BE49-F238E27FC236}">
                  <a16:creationId xmlns:a16="http://schemas.microsoft.com/office/drawing/2014/main" id="{83A79BD9-B5C0-4634-A587-CFD95EF034CA}"/>
                </a:ext>
              </a:extLst>
            </p:cNvPr>
            <p:cNvSpPr/>
            <p:nvPr/>
          </p:nvSpPr>
          <p:spPr>
            <a:xfrm>
              <a:off x="2496852" y="4838896"/>
              <a:ext cx="4345072" cy="262101"/>
            </a:xfrm>
            <a:prstGeom prst="parallelogram">
              <a:avLst>
                <a:gd name="adj" fmla="val 18813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Paralelogramo 46">
              <a:extLst>
                <a:ext uri="{FF2B5EF4-FFF2-40B4-BE49-F238E27FC236}">
                  <a16:creationId xmlns:a16="http://schemas.microsoft.com/office/drawing/2014/main" id="{96E8C30F-0D2D-46D3-BBBE-64CAA7F42265}"/>
                </a:ext>
              </a:extLst>
            </p:cNvPr>
            <p:cNvSpPr/>
            <p:nvPr/>
          </p:nvSpPr>
          <p:spPr>
            <a:xfrm rot="5400000" flipV="1">
              <a:off x="6013494" y="5167687"/>
              <a:ext cx="1163090" cy="472575"/>
            </a:xfrm>
            <a:prstGeom prst="parallelogram">
              <a:avLst>
                <a:gd name="adj" fmla="val 5607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Paralelogramo 47">
              <a:extLst>
                <a:ext uri="{FF2B5EF4-FFF2-40B4-BE49-F238E27FC236}">
                  <a16:creationId xmlns:a16="http://schemas.microsoft.com/office/drawing/2014/main" id="{90354A0F-F1F7-4E12-93F6-E47DD067E05B}"/>
                </a:ext>
              </a:extLst>
            </p:cNvPr>
            <p:cNvSpPr/>
            <p:nvPr/>
          </p:nvSpPr>
          <p:spPr>
            <a:xfrm rot="16200000" flipH="1" flipV="1">
              <a:off x="6559555" y="5172351"/>
              <a:ext cx="1163090" cy="472575"/>
            </a:xfrm>
            <a:prstGeom prst="parallelogram">
              <a:avLst>
                <a:gd name="adj" fmla="val 49927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Paralelogramo 48">
              <a:extLst>
                <a:ext uri="{FF2B5EF4-FFF2-40B4-BE49-F238E27FC236}">
                  <a16:creationId xmlns:a16="http://schemas.microsoft.com/office/drawing/2014/main" id="{60356680-A65F-44FF-9AC4-271A9A903BAB}"/>
                </a:ext>
              </a:extLst>
            </p:cNvPr>
            <p:cNvSpPr/>
            <p:nvPr/>
          </p:nvSpPr>
          <p:spPr>
            <a:xfrm flipV="1">
              <a:off x="6899980" y="4838894"/>
              <a:ext cx="3971615" cy="254071"/>
            </a:xfrm>
            <a:prstGeom prst="parallelogram">
              <a:avLst>
                <a:gd name="adj" fmla="val 18813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378E82F5-F78A-4B64-B137-BD511A91591D}"/>
                </a:ext>
              </a:extLst>
            </p:cNvPr>
            <p:cNvSpPr/>
            <p:nvPr/>
          </p:nvSpPr>
          <p:spPr>
            <a:xfrm>
              <a:off x="7359138" y="5092966"/>
              <a:ext cx="3526971" cy="892552"/>
            </a:xfrm>
            <a:prstGeom prst="rect">
              <a:avLst/>
            </a:prstGeom>
            <a:solidFill>
              <a:srgbClr val="A7E0FF"/>
            </a:solidFill>
          </p:spPr>
          <p:txBody>
            <a:bodyPr wrap="square">
              <a:spAutoFit/>
            </a:bodyPr>
            <a:lstStyle/>
            <a:p>
              <a:pPr marL="174625" indent="-174625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s-MX" sz="1400" dirty="0">
                  <a:latin typeface="Century Gothic" panose="020B0502020202020204" pitchFamily="34" charset="0"/>
                </a:rPr>
                <a:t>Error cuadrático medio </a:t>
              </a:r>
              <a:r>
                <a:rPr lang="es-MX" sz="1400" dirty="0" err="1">
                  <a:latin typeface="Century Gothic" panose="020B0502020202020204" pitchFamily="34" charset="0"/>
                </a:rPr>
                <a:t>planimétrico</a:t>
              </a:r>
              <a:endParaRPr lang="es-MX" sz="1400" dirty="0">
                <a:latin typeface="Century Gothic" panose="020B0502020202020204" pitchFamily="34" charset="0"/>
              </a:endParaRPr>
            </a:p>
            <a:p>
              <a:pPr marL="174625" indent="-174625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s-MX" sz="1400" dirty="0">
                  <a:latin typeface="Century Gothic" panose="020B0502020202020204" pitchFamily="34" charset="0"/>
                </a:rPr>
                <a:t>Error cuadrático medio vertical</a:t>
              </a:r>
            </a:p>
            <a:p>
              <a:pPr marL="174625" indent="-174625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s-MX" sz="1400" dirty="0">
                  <a:latin typeface="Century Gothic" panose="020B0502020202020204" pitchFamily="34" charset="0"/>
                </a:rPr>
                <a:t>Revisión de consistencia topológica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6E6346B3-A6B0-4F74-B450-32F143E34DF4}"/>
                </a:ext>
              </a:extLst>
            </p:cNvPr>
            <p:cNvSpPr/>
            <p:nvPr/>
          </p:nvSpPr>
          <p:spPr>
            <a:xfrm>
              <a:off x="399418" y="612975"/>
              <a:ext cx="2442646" cy="1262397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marL="4445" indent="-4445" algn="ctr">
                <a:lnSpc>
                  <a:spcPct val="107000"/>
                </a:lnSpc>
                <a:spcAft>
                  <a:spcPts val="600"/>
                </a:spcAft>
              </a:pPr>
              <a:r>
                <a:rPr lang="es-MX" b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Indicadores de precisión aprobados en 2017, 2018 y 2019</a:t>
              </a:r>
              <a:endParaRPr lang="en-US" sz="16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3267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285347" y="-76129"/>
            <a:ext cx="637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Grupo de trabajo de indicadores de precisión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6" y="6371434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6982893-3428-4248-A826-0DDD0C48B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539427"/>
              </p:ext>
            </p:extLst>
          </p:nvPr>
        </p:nvGraphicFramePr>
        <p:xfrm>
          <a:off x="1455143" y="913040"/>
          <a:ext cx="8917919" cy="145891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2119185">
                  <a:extLst>
                    <a:ext uri="{9D8B030D-6E8A-4147-A177-3AD203B41FA5}">
                      <a16:colId xmlns:a16="http://schemas.microsoft.com/office/drawing/2014/main" val="172313025"/>
                    </a:ext>
                  </a:extLst>
                </a:gridCol>
                <a:gridCol w="6798734">
                  <a:extLst>
                    <a:ext uri="{9D8B030D-6E8A-4147-A177-3AD203B41FA5}">
                      <a16:colId xmlns:a16="http://schemas.microsoft.com/office/drawing/2014/main" val="880898589"/>
                    </a:ext>
                  </a:extLst>
                </a:gridCol>
              </a:tblGrid>
              <a:tr h="4240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s-MX" sz="1600" b="0" kern="1200" dirty="0">
                          <a:solidFill>
                            <a:schemeClr val="tx2"/>
                          </a:solidFill>
                          <a:effectLst/>
                        </a:rPr>
                        <a:t>Principios de calidad:</a:t>
                      </a:r>
                      <a:endParaRPr lang="en-US" sz="16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</a:pPr>
                      <a:r>
                        <a:rPr lang="es-MX" sz="1600" b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Veracidad (precisión y confiabilidad)</a:t>
                      </a:r>
                      <a:endParaRPr lang="en-US" sz="16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83352"/>
                  </a:ext>
                </a:extLst>
              </a:tr>
              <a:tr h="4240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s-MX" sz="1600" b="0" kern="1200" dirty="0">
                          <a:solidFill>
                            <a:schemeClr val="tx2"/>
                          </a:solidFill>
                          <a:effectLst/>
                        </a:rPr>
                        <a:t>Actividad estratégica:</a:t>
                      </a:r>
                      <a:endParaRPr lang="en-US" sz="16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</a:pPr>
                      <a:r>
                        <a:rPr lang="es-MX" sz="1600" b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Evaluar de forma sistemática la calidad de la información</a:t>
                      </a:r>
                      <a:endParaRPr lang="en-US" sz="16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257511"/>
                  </a:ext>
                </a:extLst>
              </a:tr>
              <a:tr h="61087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s-MX" sz="1600" b="0" kern="1200" dirty="0">
                          <a:solidFill>
                            <a:schemeClr val="tx2"/>
                          </a:solidFill>
                          <a:effectLst/>
                        </a:rPr>
                        <a:t>Alcance del grupo:</a:t>
                      </a:r>
                      <a:endParaRPr lang="en-US" sz="16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</a:pPr>
                      <a:r>
                        <a:rPr lang="es-MX" sz="160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Definición de indicadores de precisión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667993"/>
                  </a:ext>
                </a:extLst>
              </a:tr>
            </a:tbl>
          </a:graphicData>
        </a:graphic>
      </p:graphicFrame>
      <p:graphicFrame>
        <p:nvGraphicFramePr>
          <p:cNvPr id="9" name="Tabla 7">
            <a:extLst>
              <a:ext uri="{FF2B5EF4-FFF2-40B4-BE49-F238E27FC236}">
                <a16:creationId xmlns:a16="http://schemas.microsoft.com/office/drawing/2014/main" id="{C864DD8C-9C80-448B-A287-AE1B44476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106008"/>
              </p:ext>
            </p:extLst>
          </p:nvPr>
        </p:nvGraphicFramePr>
        <p:xfrm>
          <a:off x="1244273" y="2804567"/>
          <a:ext cx="9471075" cy="24130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50352">
                  <a:extLst>
                    <a:ext uri="{9D8B030D-6E8A-4147-A177-3AD203B41FA5}">
                      <a16:colId xmlns:a16="http://schemas.microsoft.com/office/drawing/2014/main" val="2500286585"/>
                    </a:ext>
                  </a:extLst>
                </a:gridCol>
                <a:gridCol w="8220723">
                  <a:extLst>
                    <a:ext uri="{9D8B030D-6E8A-4147-A177-3AD203B41FA5}">
                      <a16:colId xmlns:a16="http://schemas.microsoft.com/office/drawing/2014/main" val="5549525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600" b="0" dirty="0">
                          <a:solidFill>
                            <a:schemeClr val="bg1"/>
                          </a:solidFill>
                        </a:rPr>
                        <a:t>Líder: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600" b="0" dirty="0">
                          <a:solidFill>
                            <a:schemeClr val="bg1"/>
                          </a:solidFill>
                        </a:rPr>
                        <a:t>Vicepresidente Enrique De Alba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572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0" dirty="0"/>
                        <a:t>2020 - 2021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600" b="0" dirty="0"/>
                        <a:t>Subgrupo de indicadores de precisión geográfica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dirty="0"/>
                        <a:t>Se solicitará ratificar a los participantes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dirty="0"/>
                        <a:t>Se revisarán los indicadores ya aprobados y, en su caso se propondrá su sustitución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600" b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600" b="0" dirty="0"/>
                        <a:t>Subgrupo de indicadores de precisión para censos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dirty="0"/>
                        <a:t>Se solicitará a ratificar a los participantes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dirty="0"/>
                        <a:t>Se propondrán los indicadores relevantes para medir la precisión de los censos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904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282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285347" y="-76129"/>
            <a:ext cx="637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Grupo de trabajo de diseño conceptual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6" y="6371434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6982893-3428-4248-A826-0DDD0C48B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99788"/>
              </p:ext>
            </p:extLst>
          </p:nvPr>
        </p:nvGraphicFramePr>
        <p:xfrm>
          <a:off x="1565210" y="777144"/>
          <a:ext cx="8917919" cy="145891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2119185">
                  <a:extLst>
                    <a:ext uri="{9D8B030D-6E8A-4147-A177-3AD203B41FA5}">
                      <a16:colId xmlns:a16="http://schemas.microsoft.com/office/drawing/2014/main" val="172313025"/>
                    </a:ext>
                  </a:extLst>
                </a:gridCol>
                <a:gridCol w="6798734">
                  <a:extLst>
                    <a:ext uri="{9D8B030D-6E8A-4147-A177-3AD203B41FA5}">
                      <a16:colId xmlns:a16="http://schemas.microsoft.com/office/drawing/2014/main" val="880898589"/>
                    </a:ext>
                  </a:extLst>
                </a:gridCol>
              </a:tblGrid>
              <a:tr h="4240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s-MX" sz="1600" b="0" kern="1200" dirty="0">
                          <a:solidFill>
                            <a:schemeClr val="tx2"/>
                          </a:solidFill>
                          <a:effectLst/>
                        </a:rPr>
                        <a:t>Principios de calidad:</a:t>
                      </a:r>
                      <a:endParaRPr lang="en-US" sz="16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</a:pPr>
                      <a:r>
                        <a:rPr lang="es-MX" sz="1600" b="0" kern="1200" dirty="0">
                          <a:solidFill>
                            <a:schemeClr val="tx2"/>
                          </a:solidFill>
                          <a:effectLst/>
                        </a:rPr>
                        <a:t>Implementación adecuada</a:t>
                      </a:r>
                      <a:endParaRPr lang="en-US" sz="16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83352"/>
                  </a:ext>
                </a:extLst>
              </a:tr>
              <a:tr h="4240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s-MX" sz="1600" b="0" kern="1200" dirty="0">
                          <a:solidFill>
                            <a:schemeClr val="tx2"/>
                          </a:solidFill>
                          <a:effectLst/>
                        </a:rPr>
                        <a:t>Actividad estratégica:</a:t>
                      </a:r>
                      <a:endParaRPr lang="en-US" sz="16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</a:pPr>
                      <a:r>
                        <a:rPr lang="es-MX" sz="1600" b="0" kern="1200" dirty="0">
                          <a:solidFill>
                            <a:schemeClr val="tx2"/>
                          </a:solidFill>
                          <a:effectLst/>
                        </a:rPr>
                        <a:t>Establecer controles de calidad en procesos estandarizados y documentados</a:t>
                      </a:r>
                      <a:endParaRPr lang="en-US" sz="16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257511"/>
                  </a:ext>
                </a:extLst>
              </a:tr>
              <a:tr h="61087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s-MX" sz="1600" b="0" kern="1200" dirty="0">
                          <a:solidFill>
                            <a:schemeClr val="tx2"/>
                          </a:solidFill>
                          <a:effectLst/>
                        </a:rPr>
                        <a:t>Alcance del grupo:</a:t>
                      </a:r>
                      <a:endParaRPr lang="en-US" sz="16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</a:pPr>
                      <a:r>
                        <a:rPr lang="es-ES" sz="160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revisión de los documentos “Diseño Conceptual”, “Diseño de Muestreo” y “Diseño de Cuestionarios”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667993"/>
                  </a:ext>
                </a:extLst>
              </a:tr>
            </a:tbl>
          </a:graphicData>
        </a:graphic>
      </p:graphicFrame>
      <p:graphicFrame>
        <p:nvGraphicFramePr>
          <p:cNvPr id="9" name="Tabla 7">
            <a:extLst>
              <a:ext uri="{FF2B5EF4-FFF2-40B4-BE49-F238E27FC236}">
                <a16:creationId xmlns:a16="http://schemas.microsoft.com/office/drawing/2014/main" id="{C864DD8C-9C80-448B-A287-AE1B44476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27895"/>
              </p:ext>
            </p:extLst>
          </p:nvPr>
        </p:nvGraphicFramePr>
        <p:xfrm>
          <a:off x="7761878" y="3018408"/>
          <a:ext cx="4214098" cy="257671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98055">
                  <a:extLst>
                    <a:ext uri="{9D8B030D-6E8A-4147-A177-3AD203B41FA5}">
                      <a16:colId xmlns:a16="http://schemas.microsoft.com/office/drawing/2014/main" val="2500286585"/>
                    </a:ext>
                  </a:extLst>
                </a:gridCol>
                <a:gridCol w="3416043">
                  <a:extLst>
                    <a:ext uri="{9D8B030D-6E8A-4147-A177-3AD203B41FA5}">
                      <a16:colId xmlns:a16="http://schemas.microsoft.com/office/drawing/2014/main" val="554952509"/>
                    </a:ext>
                  </a:extLst>
                </a:gridCol>
              </a:tblGrid>
              <a:tr h="396001">
                <a:tc>
                  <a:txBody>
                    <a:bodyPr/>
                    <a:lstStyle/>
                    <a:p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Líder:</a:t>
                      </a:r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Vicepresidente Enrique De Alba</a:t>
                      </a:r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572854"/>
                  </a:ext>
                </a:extLst>
              </a:tr>
              <a:tr h="2180717">
                <a:tc>
                  <a:txBody>
                    <a:bodyPr/>
                    <a:lstStyle/>
                    <a:p>
                      <a:r>
                        <a:rPr lang="es-MX" sz="1400" b="0" dirty="0"/>
                        <a:t>2020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/>
                        <a:t>Se solicitará la ratificación de participantes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/>
                        <a:t>En noviembre se revisará con cada Unidad Administrativa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/>
                        <a:t>Posteriormente se tendrá una revisión final con el grupo completo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/>
                        <a:t>Se </a:t>
                      </a:r>
                      <a:r>
                        <a:rPr lang="en-US" sz="1400" b="0" dirty="0" err="1"/>
                        <a:t>someterá</a:t>
                      </a:r>
                      <a:r>
                        <a:rPr lang="en-US" sz="1400" b="0" dirty="0"/>
                        <a:t> a </a:t>
                      </a:r>
                      <a:r>
                        <a:rPr lang="en-US" sz="1400" b="0" dirty="0" err="1"/>
                        <a:t>aprobación</a:t>
                      </a:r>
                      <a:r>
                        <a:rPr lang="en-US" sz="1400" b="0" dirty="0"/>
                        <a:t> del </a:t>
                      </a:r>
                      <a:r>
                        <a:rPr lang="en-US" sz="1400" b="0" dirty="0" err="1"/>
                        <a:t>CoAC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en</a:t>
                      </a:r>
                      <a:r>
                        <a:rPr lang="en-US" sz="1400" b="0" dirty="0"/>
                        <a:t> la </a:t>
                      </a:r>
                      <a:r>
                        <a:rPr lang="en-US" sz="1400" b="0" dirty="0" err="1"/>
                        <a:t>primera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sesión</a:t>
                      </a:r>
                      <a:r>
                        <a:rPr lang="en-US" sz="1400" b="0" dirty="0"/>
                        <a:t> de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904734"/>
                  </a:ext>
                </a:extLst>
              </a:tr>
            </a:tbl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8296946D-192A-400C-A382-4182B66F30E7}"/>
              </a:ext>
            </a:extLst>
          </p:cNvPr>
          <p:cNvSpPr/>
          <p:nvPr/>
        </p:nvSpPr>
        <p:spPr>
          <a:xfrm>
            <a:off x="379819" y="2695613"/>
            <a:ext cx="6775994" cy="3216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MX" sz="1400" dirty="0">
                <a:cs typeface="Calibri Light" panose="020F0302020204030204" pitchFamily="34" charset="0"/>
              </a:rPr>
              <a:t>2019:</a:t>
            </a:r>
          </a:p>
          <a:p>
            <a:pPr marL="174625" indent="-1746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sz="1400" dirty="0">
                <a:cs typeface="Calibri Light" panose="020F0302020204030204" pitchFamily="34" charset="0"/>
              </a:rPr>
              <a:t>Se revisaron los documentos de Diseño Conceptual, Diseño de Muestreo y Diseño de Cuestionarios.</a:t>
            </a:r>
          </a:p>
          <a:p>
            <a:pPr marL="174625" indent="-1746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sz="1400" dirty="0">
                <a:cs typeface="Calibri Light" panose="020F0302020204030204" pitchFamily="34" charset="0"/>
              </a:rPr>
              <a:t>Se decidió trabajar una Guía de Diseño Conceptual que:</a:t>
            </a:r>
          </a:p>
          <a:p>
            <a:pPr marL="1200150" lvl="2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s-MX" sz="1400" dirty="0">
                <a:cs typeface="Calibri Light" panose="020F0302020204030204" pitchFamily="34" charset="0"/>
              </a:rPr>
              <a:t>Sea congruente con la Norma MPEG</a:t>
            </a:r>
          </a:p>
          <a:p>
            <a:pPr marL="1200150" lvl="2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s-MX" sz="1400" dirty="0">
                <a:cs typeface="Calibri Light" panose="020F0302020204030204" pitchFamily="34" charset="0"/>
              </a:rPr>
              <a:t>Armonice las actividades de diseño conceptual, diseño de muestreo, diseño de cuestionarios y metadatos.</a:t>
            </a:r>
          </a:p>
          <a:p>
            <a:pPr marL="1200150" lvl="2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s-MX" sz="1400" dirty="0">
                <a:cs typeface="Calibri Light" panose="020F0302020204030204" pitchFamily="34" charset="0"/>
              </a:rPr>
              <a:t>Incluya una plantilla que permita desde las evidencias de la fase de diseño establecer los diccionarios de datos que se registrarán en los metadatos.</a:t>
            </a:r>
          </a:p>
          <a:p>
            <a:pPr>
              <a:spcBef>
                <a:spcPts val="600"/>
              </a:spcBef>
            </a:pPr>
            <a:r>
              <a:rPr lang="es-MX" sz="1400" dirty="0">
                <a:cs typeface="Calibri Light" panose="020F0302020204030204" pitchFamily="34" charset="0"/>
              </a:rPr>
              <a:t>2020</a:t>
            </a:r>
          </a:p>
          <a:p>
            <a:pPr marL="174625" indent="-1746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sz="1400" dirty="0">
                <a:cs typeface="Calibri Light" panose="020F0302020204030204" pitchFamily="34" charset="0"/>
              </a:rPr>
              <a:t>Se tiene una propuesta de Guía y plantilla que será discutida en el grupo de trabajo en el tercer trimestre del año.</a:t>
            </a:r>
          </a:p>
        </p:txBody>
      </p:sp>
    </p:spTree>
    <p:extLst>
      <p:ext uri="{BB962C8B-B14F-4D97-AF65-F5344CB8AC3E}">
        <p14:creationId xmlns:p14="http://schemas.microsoft.com/office/powerpoint/2010/main" val="17203696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NIEG" id="{FBAF24E8-D3F2-43BF-8247-D882E5CAF13D}" vid="{56A5BCB7-2AA3-40E9-A59A-3C610314866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DAC</Template>
  <TotalTime>11462</TotalTime>
  <Words>557</Words>
  <Application>Microsoft Office PowerPoint</Application>
  <PresentationFormat>Panorámica</PresentationFormat>
  <Paragraphs>90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Courier New</vt:lpstr>
      <vt:lpstr>Tema de Office</vt:lpstr>
      <vt:lpstr>Grupos de trabajo: vigentes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GUTIERREZ ROMERO MARCO ANTONIO</dc:creator>
  <cp:lastModifiedBy>Nuria Torroja Mateu</cp:lastModifiedBy>
  <cp:revision>822</cp:revision>
  <cp:lastPrinted>2017-09-22T14:26:15Z</cp:lastPrinted>
  <dcterms:created xsi:type="dcterms:W3CDTF">2017-08-22T14:19:52Z</dcterms:created>
  <dcterms:modified xsi:type="dcterms:W3CDTF">2020-09-29T17:53:55Z</dcterms:modified>
</cp:coreProperties>
</file>